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300" r:id="rId4"/>
    <p:sldId id="298" r:id="rId5"/>
    <p:sldId id="295" r:id="rId6"/>
    <p:sldId id="299" r:id="rId7"/>
    <p:sldId id="296" r:id="rId8"/>
    <p:sldId id="297" r:id="rId9"/>
    <p:sldId id="294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90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54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5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78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17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0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10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50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5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14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Huisvesting </a:t>
            </a:r>
            <a:br>
              <a:rPr lang="nl-NL" dirty="0" smtClean="0"/>
            </a:br>
            <a:r>
              <a:rPr lang="nl-NL" dirty="0" smtClean="0"/>
              <a:t>en </a:t>
            </a:r>
            <a:br>
              <a:rPr lang="nl-NL" dirty="0" smtClean="0"/>
            </a:br>
            <a:r>
              <a:rPr lang="nl-NL" dirty="0" smtClean="0"/>
              <a:t>Hygiëne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09530" y="4235394"/>
            <a:ext cx="8767860" cy="1747395"/>
          </a:xfrm>
        </p:spPr>
        <p:txBody>
          <a:bodyPr>
            <a:normAutofit fontScale="92500" lnSpcReduction="10000"/>
          </a:bodyPr>
          <a:lstStyle/>
          <a:p>
            <a:r>
              <a:rPr lang="nl-NL" sz="3100" dirty="0" smtClean="0"/>
              <a:t>Les 1 – blok 3</a:t>
            </a:r>
          </a:p>
          <a:p>
            <a:endParaRPr lang="nl-NL" dirty="0" smtClean="0"/>
          </a:p>
          <a:p>
            <a:r>
              <a:rPr lang="nl-NL" dirty="0" smtClean="0"/>
              <a:t>Docent </a:t>
            </a:r>
          </a:p>
          <a:p>
            <a:r>
              <a:rPr lang="nl-NL" dirty="0" smtClean="0"/>
              <a:t>kborgerink@aoc-oost.nl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63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biotoop?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>
                <a:solidFill>
                  <a:schemeClr val="tx1"/>
                </a:solidFill>
              </a:rPr>
              <a:t>Een biotoop is een gebied met een uniform landschapstype waarin bepaalde organismen kunnen </a:t>
            </a:r>
            <a:r>
              <a:rPr lang="nl-NL" dirty="0" smtClean="0">
                <a:solidFill>
                  <a:schemeClr val="tx1"/>
                </a:solidFill>
              </a:rPr>
              <a:t>gedijen.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In </a:t>
            </a:r>
            <a:r>
              <a:rPr lang="nl-NL" dirty="0">
                <a:solidFill>
                  <a:schemeClr val="tx1"/>
                </a:solidFill>
              </a:rPr>
              <a:t>een biotoop kun je verschillende klimaten onderscheiden.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De vier hoofdgroepen biotopen op aarde: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Equatoriale zone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Tropisch regenwoud, tropisch bergwoud, tropisch vloedwoud of mangrove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Tropische zone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Subtropisch regenwoud, grassavanne, steppe, halfwoestijn, woestijn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Gematigde zone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Bossen en houtwallen, </a:t>
            </a:r>
            <a:r>
              <a:rPr lang="nl-NL" dirty="0" err="1" smtClean="0">
                <a:solidFill>
                  <a:schemeClr val="tx1"/>
                </a:solidFill>
              </a:rPr>
              <a:t>winterkale</a:t>
            </a:r>
            <a:r>
              <a:rPr lang="nl-NL" dirty="0" smtClean="0">
                <a:solidFill>
                  <a:schemeClr val="tx1"/>
                </a:solidFill>
              </a:rPr>
              <a:t> bossen, naaldwouden, gebergte flora.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</a:rPr>
              <a:t>Subpolaire</a:t>
            </a:r>
            <a:r>
              <a:rPr lang="nl-NL" dirty="0" smtClean="0">
                <a:solidFill>
                  <a:schemeClr val="tx1"/>
                </a:solidFill>
              </a:rPr>
              <a:t> en polaire gebieden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12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Nabootsen van een biotoop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Om een biotoop zo natuurgetrouw na te bootsen letten we bij de huisvesting op de volgende punten:</a:t>
            </a:r>
            <a:endParaRPr lang="nl-NL" dirty="0" smtClean="0"/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Verlichting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Verwarming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Ventilatie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Vochtigheid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Bodem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Wandbekleding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Decoratie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Opdracht: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Zoek voor de bovenstaande punten uit waar je op moet letten wanneer je herpeten gaat huisvesten. </a:t>
            </a:r>
          </a:p>
        </p:txBody>
      </p:sp>
      <p:pic>
        <p:nvPicPr>
          <p:cNvPr id="5122" name="Picture 2" descr="Afbeeldingsresultaat voor bioto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8763" y="301035"/>
            <a:ext cx="2555445" cy="171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21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Verlichting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Activiteit van terrariumdieren is afhankelijk van het dag- en nachtritme.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Daarom is het belangrijk om het aantal lichturen uit het land van herkomst, na te bootsen en ‘s nachts moeten alle lampen uitgeschakeld worden.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Dieren uit het gebied rondom de evenaar kennen een daglichtlengte van constant 12 uren.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In West-Europa en Noord-Amerika varieert de daglichtlengte van 8 tot 16 uur afhankelijk van het seizoen.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Werk je met lampen in een terrarium, doe dit dan veilig voor het dier: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Gebruik porseleinen fittingen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Zorg dat de lamp of de voorschakelapparatuur niet met het dier in aanraking kan komen. </a:t>
            </a:r>
          </a:p>
        </p:txBody>
      </p:sp>
      <p:pic>
        <p:nvPicPr>
          <p:cNvPr id="11266" name="Picture 2" descr="Afbeeldingsresultaat voor verlichting terrar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508" y="256449"/>
            <a:ext cx="3576383" cy="1709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Verwarming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Koudbloedige dieren zijn dus afhankelijk van externe warmtebronnen (en hun gedrag) om de ideale lichaamstemperatuur te kunnen bereiken.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Deze ideale temperatuur waarbij de stofwisseling optimaal werkt, verschilt per diersoort, leeftijd en tijdstip.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Bij de meeste herpeten is de ideale lichaamstemperatuur (25 tot 35 graden)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Er bestaan drie soorten warmteoverdracht bij koud-</a:t>
            </a:r>
            <a:r>
              <a:rPr lang="nl-NL" dirty="0" err="1" smtClean="0">
                <a:solidFill>
                  <a:schemeClr val="tx1"/>
                </a:solidFill>
              </a:rPr>
              <a:t>bloedigen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Stralingswarmte (warmte van een lamp)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Stromingswarmte (lucht- of watertemperatuur)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Geleidingswarmte (wordt overgedragen door contact met een warm oppervlak)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9218" name="Picture 2" descr="Afbeeldingsresultaat voor terrarium verwarmi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15"/>
          <a:stretch/>
        </p:blipFill>
        <p:spPr bwMode="auto">
          <a:xfrm>
            <a:off x="7549151" y="346166"/>
            <a:ext cx="43903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35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Ventilatie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Ongeacht het terrarium type dient te lucht altijd ververst te worden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Wanneer dit onvoldoende gebeurt, vindt er een koolstofdioxide ophoping plaats. </a:t>
            </a:r>
          </a:p>
          <a:p>
            <a:pPr lvl="2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In terraria wordt een wand vaak vervangen door metalen roosters of gaas.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Het ventilatie effect kan worden versterkt door een lamp met daarvoor een aluminium reflectiekapje. De warme lucht op de lamp stijgt op en gaat zo automatisch het terrarium uit. </a:t>
            </a:r>
          </a:p>
        </p:txBody>
      </p:sp>
      <p:pic>
        <p:nvPicPr>
          <p:cNvPr id="8194" name="Picture 2" descr="Afbeeldingsresultaat voor terrarium ventilat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719" y="406308"/>
            <a:ext cx="1905000" cy="237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9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Vochtigheid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De vochtigheid is samen met de verwarming en de verlichting, de belangrijkste parameters voor de nabootsing van een natuurlijk klimaat.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In terraria zijn de bodemvochtigheid, de hoeveelheid neerslag en de relatieve luchtvochtigheid erg belangrijk. Er zijn verschillende manieren hoe je de vochtigheid kan behouden: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Sproeien (met een waterspray)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</a:rPr>
              <a:t>Waterbasin</a:t>
            </a:r>
            <a:r>
              <a:rPr lang="nl-NL" dirty="0" smtClean="0">
                <a:solidFill>
                  <a:schemeClr val="tx1"/>
                </a:solidFill>
              </a:rPr>
              <a:t> (watergedeelte in </a:t>
            </a:r>
            <a:r>
              <a:rPr lang="nl-NL" dirty="0" err="1" smtClean="0">
                <a:solidFill>
                  <a:schemeClr val="tx1"/>
                </a:solidFill>
              </a:rPr>
              <a:t>basin</a:t>
            </a:r>
            <a:r>
              <a:rPr lang="nl-NL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Temperatuur (hoe warmer in het verblijf, hoe sneller het droog wordt)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Beplanting (dichtere beplanting zorgt voor hogere luchtvochtigheid)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4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Bodem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Meest gebruikte terrarium bodembedekkers: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zand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Grind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Houtsnippers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Houtvezel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Turf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Bladgrond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Kokosvezel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Bij vochtige terraria is het handig om onder de bodembedekker een poreuze, neppe bodem te leggen zodat er een luchtlaag ontstaat.</a:t>
            </a:r>
          </a:p>
          <a:p>
            <a:endParaRPr lang="nl-NL" dirty="0"/>
          </a:p>
        </p:txBody>
      </p:sp>
      <p:pic>
        <p:nvPicPr>
          <p:cNvPr id="7170" name="Picture 2" descr="Afbeeldingsresultaat voor terrarium bod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865" y="313372"/>
            <a:ext cx="3230098" cy="241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39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Wandbekleding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Voordelen van wandbekleding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Geeft de dieren een beschut gevoel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Ze zien minder beweging van bijvoorbeeld wij mensen.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Geeft extra klimmogelijkheden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Vergroot het </a:t>
            </a:r>
            <a:r>
              <a:rPr lang="nl-NL" dirty="0" err="1" smtClean="0">
                <a:solidFill>
                  <a:schemeClr val="tx1"/>
                </a:solidFill>
              </a:rPr>
              <a:t>leefoppervlak</a:t>
            </a:r>
            <a:r>
              <a:rPr lang="nl-NL" dirty="0" smtClean="0">
                <a:solidFill>
                  <a:schemeClr val="tx1"/>
                </a:solidFill>
              </a:rPr>
              <a:t> (als er etages en plateaus zijn verwerkt)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En de temperatuur wordt beter gereguleerd.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Ziet er natuurlijk uit.</a:t>
            </a:r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6146" name="Picture 2" descr="Afbeeldingsresultaat voor terrarium verlich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975" y="3997233"/>
            <a:ext cx="3435350" cy="257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810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Decoratie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Voorbeelden van decoratie zijn: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</a:rPr>
              <a:t>Klimtakkken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Hout (kienhout of tropisch wortelhout)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Stenen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Beplanting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10242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495" y="3997234"/>
            <a:ext cx="2529957" cy="2585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Gerelateerde afbeeld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999" y="433727"/>
            <a:ext cx="3021453" cy="277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337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dieren komen dit blok aan bod: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Herpeten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Geleedpotigen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Vissen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16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Zoek de volgende punten uit: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Wat is het verschil tussen een koud- en warmbloedig dier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Noem een voordeel en een nadeel op van zowel koudbloedig zijn als warmbloedig zijn.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Wat zijn de kenmerken van een reptiel.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Wat zijn de kenmerken van een amfibie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Wat zijn de kenmerken van een geleedpotige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Wat zijn de kenmerken van een vis.</a:t>
            </a:r>
          </a:p>
        </p:txBody>
      </p:sp>
    </p:spTree>
    <p:extLst>
      <p:ext uri="{BB962C8B-B14F-4D97-AF65-F5344CB8AC3E}">
        <p14:creationId xmlns:p14="http://schemas.microsoft.com/office/powerpoint/2010/main" val="33398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Koudbloedige en warmbloedige dieren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b="1" dirty="0" smtClean="0">
                <a:solidFill>
                  <a:schemeClr val="tx1"/>
                </a:solidFill>
              </a:rPr>
              <a:t>Warmbloedige</a:t>
            </a:r>
            <a:r>
              <a:rPr lang="nl-NL" dirty="0" smtClean="0">
                <a:solidFill>
                  <a:schemeClr val="tx1"/>
                </a:solidFill>
              </a:rPr>
              <a:t> dieren kunnen zelf hun lichaam verwarmen door organen en spieren.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Voordeel van </a:t>
            </a:r>
            <a:r>
              <a:rPr lang="nl-NL" dirty="0" err="1" smtClean="0">
                <a:solidFill>
                  <a:schemeClr val="tx1"/>
                </a:solidFill>
              </a:rPr>
              <a:t>warmbloedigheid</a:t>
            </a:r>
            <a:r>
              <a:rPr lang="nl-NL" dirty="0" smtClean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Veel verbranding in het lichaam waar energie bij vrij komt en kunnen leven bij elke temperatuur.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Nadeel </a:t>
            </a:r>
            <a:r>
              <a:rPr lang="nl-NL" dirty="0">
                <a:solidFill>
                  <a:schemeClr val="tx1"/>
                </a:solidFill>
              </a:rPr>
              <a:t>van </a:t>
            </a:r>
            <a:r>
              <a:rPr lang="nl-NL" dirty="0" err="1">
                <a:solidFill>
                  <a:schemeClr val="tx1"/>
                </a:solidFill>
              </a:rPr>
              <a:t>warmbloedigheid</a:t>
            </a:r>
            <a:r>
              <a:rPr lang="nl-NL" dirty="0" smtClean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Er is veel voeding nodig om te kunnen blijven functioneren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b="1" dirty="0" smtClean="0">
                <a:solidFill>
                  <a:schemeClr val="tx1"/>
                </a:solidFill>
              </a:rPr>
              <a:t>Koudbloedige</a:t>
            </a:r>
            <a:r>
              <a:rPr lang="nl-NL" dirty="0" smtClean="0">
                <a:solidFill>
                  <a:schemeClr val="tx1"/>
                </a:solidFill>
              </a:rPr>
              <a:t> dieren kunnen niet hun eigen lichaamswarmte produceren. Ze regelen </a:t>
            </a:r>
            <a:r>
              <a:rPr lang="nl-NL" dirty="0">
                <a:solidFill>
                  <a:schemeClr val="tx1"/>
                </a:solidFill>
              </a:rPr>
              <a:t>hun lichaamstemperatuur door externe warmtebronnen.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>
                <a:solidFill>
                  <a:schemeClr val="tx1"/>
                </a:solidFill>
              </a:rPr>
              <a:t>Voordeel van </a:t>
            </a:r>
            <a:r>
              <a:rPr lang="nl-NL" dirty="0" smtClean="0">
                <a:solidFill>
                  <a:schemeClr val="tx1"/>
                </a:solidFill>
              </a:rPr>
              <a:t>koudbloedigheid</a:t>
            </a:r>
            <a:r>
              <a:rPr lang="nl-NL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Ze verplaatsen zich bij een te koude- en warme omgevingstemperatuur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Ze kunnen lange tijd zonder voedsel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>
                <a:solidFill>
                  <a:schemeClr val="tx1"/>
                </a:solidFill>
              </a:rPr>
              <a:t>Nadeel van </a:t>
            </a:r>
            <a:r>
              <a:rPr lang="nl-NL" dirty="0" smtClean="0">
                <a:solidFill>
                  <a:schemeClr val="tx1"/>
                </a:solidFill>
              </a:rPr>
              <a:t>koudbloedigheid</a:t>
            </a:r>
            <a:r>
              <a:rPr lang="nl-NL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Bij lage temperaturen kunnen ze niet erg actief leven.</a:t>
            </a:r>
          </a:p>
          <a:p>
            <a:pPr marL="548640" lvl="2" indent="0">
              <a:buNone/>
            </a:pP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5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zijn kenmerken van een reptiel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Zijn koudbloedige dieren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Ze hebben een wervelkolom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Hebben een huid bestaande uit schubben.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Ontbreken het larve stadium.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De volgende ordes vallen onder de klasse reptielen: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Slangen en hagedissen (±6700 soorten)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Schildpassen (±250 </a:t>
            </a:r>
            <a:r>
              <a:rPr lang="nl-NL" dirty="0">
                <a:solidFill>
                  <a:schemeClr val="tx1"/>
                </a:solidFill>
              </a:rPr>
              <a:t>soorten</a:t>
            </a:r>
            <a:r>
              <a:rPr lang="nl-NL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</a:rPr>
              <a:t>Krokodilachtigen</a:t>
            </a:r>
            <a:r>
              <a:rPr lang="nl-NL" dirty="0" smtClean="0">
                <a:solidFill>
                  <a:schemeClr val="tx1"/>
                </a:solidFill>
              </a:rPr>
              <a:t> (±23 </a:t>
            </a:r>
            <a:r>
              <a:rPr lang="nl-NL" dirty="0">
                <a:solidFill>
                  <a:schemeClr val="tx1"/>
                </a:solidFill>
              </a:rPr>
              <a:t>soorten</a:t>
            </a:r>
            <a:r>
              <a:rPr lang="nl-NL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Brughagedissen (2 </a:t>
            </a:r>
            <a:r>
              <a:rPr lang="nl-NL" dirty="0">
                <a:solidFill>
                  <a:schemeClr val="tx1"/>
                </a:solidFill>
              </a:rPr>
              <a:t>soorten)</a:t>
            </a:r>
          </a:p>
          <a:p>
            <a:pPr lvl="1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070" y="3579223"/>
            <a:ext cx="3994013" cy="299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4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amfibie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>
                <a:solidFill>
                  <a:schemeClr val="tx1"/>
                </a:solidFill>
              </a:rPr>
              <a:t>Zijn koudbloedige </a:t>
            </a:r>
            <a:r>
              <a:rPr lang="nl-NL" dirty="0" smtClean="0">
                <a:solidFill>
                  <a:schemeClr val="tx1"/>
                </a:solidFill>
              </a:rPr>
              <a:t>dieren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Leven zowel op het land als in het water.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Ze hebben een wervelkolom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Hebben een stadium als larve (waarin ze ademen via kieuwen en huid, als volwassen dier wordt dit longen en huid)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Hebben </a:t>
            </a:r>
            <a:r>
              <a:rPr lang="nl-NL" dirty="0">
                <a:solidFill>
                  <a:schemeClr val="tx1"/>
                </a:solidFill>
              </a:rPr>
              <a:t>een </a:t>
            </a:r>
            <a:r>
              <a:rPr lang="nl-NL" dirty="0" smtClean="0">
                <a:solidFill>
                  <a:schemeClr val="tx1"/>
                </a:solidFill>
              </a:rPr>
              <a:t>permeabele huid (</a:t>
            </a:r>
            <a:r>
              <a:rPr lang="nl-NL" dirty="0">
                <a:solidFill>
                  <a:schemeClr val="tx1"/>
                </a:solidFill>
              </a:rPr>
              <a:t>water- en </a:t>
            </a:r>
            <a:r>
              <a:rPr lang="nl-NL" dirty="0" smtClean="0">
                <a:solidFill>
                  <a:schemeClr val="tx1"/>
                </a:solidFill>
              </a:rPr>
              <a:t>zuurstof doorlatende huid)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De volgende ordes vallen onder de klasse </a:t>
            </a:r>
            <a:r>
              <a:rPr lang="nl-NL" dirty="0" smtClean="0">
                <a:solidFill>
                  <a:schemeClr val="tx1"/>
                </a:solidFill>
              </a:rPr>
              <a:t>amfibieën: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Kikkers en padden (±5600 </a:t>
            </a:r>
            <a:r>
              <a:rPr lang="nl-NL" dirty="0">
                <a:solidFill>
                  <a:schemeClr val="tx1"/>
                </a:solidFill>
              </a:rPr>
              <a:t>soorten</a:t>
            </a:r>
            <a:r>
              <a:rPr lang="nl-NL" dirty="0" smtClean="0">
                <a:solidFill>
                  <a:schemeClr val="tx1"/>
                </a:solidFill>
              </a:rPr>
              <a:t>)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Salamanders (±580 </a:t>
            </a:r>
            <a:r>
              <a:rPr lang="nl-NL" dirty="0">
                <a:solidFill>
                  <a:schemeClr val="tx1"/>
                </a:solidFill>
              </a:rPr>
              <a:t>soorten</a:t>
            </a:r>
            <a:r>
              <a:rPr lang="nl-NL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Wormsalamanders (±170 </a:t>
            </a:r>
            <a:r>
              <a:rPr lang="nl-NL" dirty="0">
                <a:solidFill>
                  <a:schemeClr val="tx1"/>
                </a:solidFill>
              </a:rPr>
              <a:t>soorten)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</p:txBody>
      </p:sp>
      <p:pic>
        <p:nvPicPr>
          <p:cNvPr id="2050" name="Picture 2" descr="Afbeeldingsresultaat voor amfibieën wervelkolo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2"/>
          <a:stretch/>
        </p:blipFill>
        <p:spPr bwMode="auto">
          <a:xfrm>
            <a:off x="8660676" y="332288"/>
            <a:ext cx="3138804" cy="3024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92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geleedpotige?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>
                <a:solidFill>
                  <a:schemeClr val="tx1"/>
                </a:solidFill>
              </a:rPr>
              <a:t>Zijn koudbloedige dieren</a:t>
            </a:r>
          </a:p>
          <a:p>
            <a:r>
              <a:rPr lang="nl-NL" dirty="0">
                <a:solidFill>
                  <a:schemeClr val="tx1"/>
                </a:solidFill>
              </a:rPr>
              <a:t>Leven </a:t>
            </a:r>
            <a:r>
              <a:rPr lang="nl-NL" dirty="0" smtClean="0">
                <a:solidFill>
                  <a:schemeClr val="tx1"/>
                </a:solidFill>
              </a:rPr>
              <a:t>op </a:t>
            </a:r>
            <a:r>
              <a:rPr lang="nl-NL" dirty="0">
                <a:solidFill>
                  <a:schemeClr val="tx1"/>
                </a:solidFill>
              </a:rPr>
              <a:t>het land </a:t>
            </a:r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Ze </a:t>
            </a:r>
            <a:r>
              <a:rPr lang="nl-NL" dirty="0">
                <a:solidFill>
                  <a:schemeClr val="tx1"/>
                </a:solidFill>
              </a:rPr>
              <a:t>hebben </a:t>
            </a:r>
            <a:r>
              <a:rPr lang="nl-NL" dirty="0" smtClean="0">
                <a:solidFill>
                  <a:schemeClr val="tx1"/>
                </a:solidFill>
              </a:rPr>
              <a:t>een uitwendig skelet gemaakt van Chitine. De poten hebben wel enkele gewrichten. 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Lichaam bestaat uit segmenten (kop- en borst of kop, borst en achterlijf)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De volgende ordes vallen onder de </a:t>
            </a:r>
            <a:r>
              <a:rPr lang="nl-NL" dirty="0" smtClean="0">
                <a:solidFill>
                  <a:schemeClr val="tx1"/>
                </a:solidFill>
              </a:rPr>
              <a:t>klasse geleedpotigen: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</a:rPr>
              <a:t>Zespotigen</a:t>
            </a:r>
            <a:r>
              <a:rPr lang="nl-NL" dirty="0" smtClean="0">
                <a:solidFill>
                  <a:schemeClr val="tx1"/>
                </a:solidFill>
              </a:rPr>
              <a:t> (insecten)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Achtpotigen (spinnen)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Tien tot veertienpotigen (kreeftachtigen)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Duizendpotigen (duizend- en miljoenpoten)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</a:rPr>
              <a:t>Trilobieten</a:t>
            </a:r>
            <a:r>
              <a:rPr lang="nl-NL" dirty="0" smtClean="0">
                <a:solidFill>
                  <a:schemeClr val="tx1"/>
                </a:solidFill>
              </a:rPr>
              <a:t> (uitgestorven)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098" name="Picture 2" descr="Paradoxides, 163 mm, Midden-Cambrium, Marokk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966" y="318135"/>
            <a:ext cx="1735636" cy="2257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582" y="3657600"/>
            <a:ext cx="2735020" cy="293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59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vis?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Zijn koudbloedige dieren</a:t>
            </a:r>
          </a:p>
          <a:p>
            <a:r>
              <a:rPr lang="nl-NL" dirty="0">
                <a:solidFill>
                  <a:schemeClr val="tx1"/>
                </a:solidFill>
              </a:rPr>
              <a:t>Leven </a:t>
            </a:r>
            <a:r>
              <a:rPr lang="nl-NL" dirty="0" smtClean="0">
                <a:solidFill>
                  <a:schemeClr val="tx1"/>
                </a:solidFill>
              </a:rPr>
              <a:t>in </a:t>
            </a:r>
            <a:r>
              <a:rPr lang="nl-NL" dirty="0">
                <a:solidFill>
                  <a:schemeClr val="tx1"/>
                </a:solidFill>
              </a:rPr>
              <a:t>het water.</a:t>
            </a:r>
          </a:p>
          <a:p>
            <a:r>
              <a:rPr lang="nl-NL" dirty="0">
                <a:solidFill>
                  <a:schemeClr val="tx1"/>
                </a:solidFill>
              </a:rPr>
              <a:t>Ze hebben een wervelkolom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Ademen via kieuwen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</p:txBody>
      </p:sp>
      <p:pic>
        <p:nvPicPr>
          <p:cNvPr id="3074" name="Picture 2" descr="Afbeeldingsresultaat voor amfibieën wervelkol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3106" y="3216320"/>
            <a:ext cx="3724275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52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Huisvesting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Typen terraria </a:t>
            </a:r>
          </a:p>
          <a:p>
            <a:pPr lvl="1"/>
            <a:r>
              <a:rPr lang="nl-NL" b="1" dirty="0" err="1" smtClean="0">
                <a:solidFill>
                  <a:schemeClr val="tx1"/>
                </a:solidFill>
              </a:rPr>
              <a:t>Monogenus</a:t>
            </a:r>
            <a:r>
              <a:rPr lang="nl-NL" b="1" dirty="0" smtClean="0">
                <a:solidFill>
                  <a:schemeClr val="tx1"/>
                </a:solidFill>
              </a:rPr>
              <a:t> terrarium </a:t>
            </a:r>
            <a:r>
              <a:rPr lang="nl-NL" dirty="0" smtClean="0">
                <a:solidFill>
                  <a:schemeClr val="tx1"/>
                </a:solidFill>
              </a:rPr>
              <a:t>= een terrarium aangepast aan een bepaalde diersoort. </a:t>
            </a:r>
          </a:p>
          <a:p>
            <a:pPr lvl="1"/>
            <a:r>
              <a:rPr lang="nl-NL" b="1" dirty="0" smtClean="0">
                <a:solidFill>
                  <a:schemeClr val="tx1"/>
                </a:solidFill>
              </a:rPr>
              <a:t>Streek terrarium </a:t>
            </a:r>
            <a:r>
              <a:rPr lang="nl-NL" dirty="0" smtClean="0">
                <a:solidFill>
                  <a:schemeClr val="tx1"/>
                </a:solidFill>
              </a:rPr>
              <a:t>= een terrarium waarin een bepaalde biotoop wordt nagebootst en waarin één of enkele diersoorten uit dat biotoop worden gehuisvest. 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Vivarium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Paludarium</a:t>
            </a:r>
          </a:p>
          <a:p>
            <a:pPr lvl="2"/>
            <a:r>
              <a:rPr lang="nl-NL" dirty="0" err="1" smtClean="0">
                <a:solidFill>
                  <a:schemeClr val="tx1"/>
                </a:solidFill>
              </a:rPr>
              <a:t>Rotsterrarium</a:t>
            </a:r>
            <a:endParaRPr lang="nl-NL" dirty="0" smtClean="0">
              <a:solidFill>
                <a:schemeClr val="tx1"/>
              </a:solidFill>
            </a:endParaRP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Regenwoudterrarium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Steppe terrarium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Woestijnterrarium </a:t>
            </a:r>
          </a:p>
          <a:p>
            <a:pPr lvl="1"/>
            <a:r>
              <a:rPr lang="nl-NL" b="1" dirty="0" err="1" smtClean="0">
                <a:solidFill>
                  <a:schemeClr val="tx1"/>
                </a:solidFill>
              </a:rPr>
              <a:t>Gezelschaps</a:t>
            </a:r>
            <a:r>
              <a:rPr lang="nl-NL" b="1" dirty="0" smtClean="0">
                <a:solidFill>
                  <a:schemeClr val="tx1"/>
                </a:solidFill>
              </a:rPr>
              <a:t> terrarium </a:t>
            </a:r>
            <a:r>
              <a:rPr lang="nl-NL" dirty="0" smtClean="0">
                <a:solidFill>
                  <a:schemeClr val="tx1"/>
                </a:solidFill>
              </a:rPr>
              <a:t>= Terrarium waarin meerdere diersoorten worden gehouden.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Blijkt vaak niet geschikt te zijn omdat in het verblijf veel concurrentie ontstaat en dit stress meebrengt.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1135</TotalTime>
  <Words>1056</Words>
  <Application>Microsoft Office PowerPoint</Application>
  <PresentationFormat>Breedbeeld</PresentationFormat>
  <Paragraphs>162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0" baseType="lpstr">
      <vt:lpstr>Corbel</vt:lpstr>
      <vt:lpstr>Basis</vt:lpstr>
      <vt:lpstr>Huisvesting  en  Hygiëne</vt:lpstr>
      <vt:lpstr>Welke dieren komen dit blok aan bod:</vt:lpstr>
      <vt:lpstr>Opdracht</vt:lpstr>
      <vt:lpstr>Koudbloedige en warmbloedige dieren</vt:lpstr>
      <vt:lpstr>Wat zijn kenmerken van een reptiel</vt:lpstr>
      <vt:lpstr>Wat is een amfibie</vt:lpstr>
      <vt:lpstr>Wat is een geleedpotige?</vt:lpstr>
      <vt:lpstr>Wat is een vis?</vt:lpstr>
      <vt:lpstr>Huisvesting</vt:lpstr>
      <vt:lpstr>Wat is een biotoop?</vt:lpstr>
      <vt:lpstr>Nabootsen van een biotoop</vt:lpstr>
      <vt:lpstr>Verlichting</vt:lpstr>
      <vt:lpstr>Verwarming</vt:lpstr>
      <vt:lpstr>Ventilatie</vt:lpstr>
      <vt:lpstr>Vochtigheid</vt:lpstr>
      <vt:lpstr>Bodem</vt:lpstr>
      <vt:lpstr>Wandbekleding</vt:lpstr>
      <vt:lpstr>Decoratie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</dc:title>
  <dc:creator>Kimberley Borgerink</dc:creator>
  <cp:lastModifiedBy>Joyce Vonk</cp:lastModifiedBy>
  <cp:revision>73</cp:revision>
  <dcterms:created xsi:type="dcterms:W3CDTF">2017-08-29T13:33:23Z</dcterms:created>
  <dcterms:modified xsi:type="dcterms:W3CDTF">2019-03-06T20:10:52Z</dcterms:modified>
</cp:coreProperties>
</file>